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1"/>
  </p:handoutMasterIdLst>
  <p:sldIdLst>
    <p:sldId id="256" r:id="rId2"/>
    <p:sldId id="267" r:id="rId3"/>
    <p:sldId id="268" r:id="rId4"/>
    <p:sldId id="283" r:id="rId5"/>
    <p:sldId id="277" r:id="rId6"/>
    <p:sldId id="259" r:id="rId7"/>
    <p:sldId id="264" r:id="rId8"/>
    <p:sldId id="262" r:id="rId9"/>
    <p:sldId id="263" r:id="rId10"/>
    <p:sldId id="261" r:id="rId11"/>
    <p:sldId id="278" r:id="rId12"/>
    <p:sldId id="284" r:id="rId13"/>
    <p:sldId id="279" r:id="rId14"/>
    <p:sldId id="280" r:id="rId15"/>
    <p:sldId id="281" r:id="rId16"/>
    <p:sldId id="282" r:id="rId17"/>
    <p:sldId id="271" r:id="rId18"/>
    <p:sldId id="272" r:id="rId19"/>
    <p:sldId id="276" r:id="rId20"/>
  </p:sldIdLst>
  <p:sldSz cx="12192000" cy="6858000"/>
  <p:notesSz cx="6797675" cy="9926638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D36CD4-53D5-4DE0-B55A-306C84EDA345}" type="datetimeFigureOut">
              <a:rPr lang="sk-SK" smtClean="0"/>
              <a:t>24. 10. 2017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8ADDED-27E0-4985-80C5-AB77F112BC6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547991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E8FD3D50-D97B-4C4F-9818-79B6C2F5CDF9}" type="datetimeFigureOut">
              <a:rPr lang="sk-SK" smtClean="0"/>
              <a:t>24. 10. 2017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97549397-BECC-4A44-A030-057BFE8A73F8}" type="slidenum">
              <a:rPr lang="sk-SK" smtClean="0"/>
              <a:t>‹#›</a:t>
            </a:fld>
            <a:endParaRPr lang="sk-SK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0405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3D50-D97B-4C4F-9818-79B6C2F5CDF9}" type="datetimeFigureOut">
              <a:rPr lang="sk-SK" smtClean="0"/>
              <a:t>24. 10. 2017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49397-BECC-4A44-A030-057BFE8A73F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25466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3D50-D97B-4C4F-9818-79B6C2F5CDF9}" type="datetimeFigureOut">
              <a:rPr lang="sk-SK" smtClean="0"/>
              <a:t>24. 10. 2017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49397-BECC-4A44-A030-057BFE8A73F8}" type="slidenum">
              <a:rPr lang="sk-SK" smtClean="0"/>
              <a:t>‹#›</a:t>
            </a:fld>
            <a:endParaRPr lang="sk-SK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92678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3D50-D97B-4C4F-9818-79B6C2F5CDF9}" type="datetimeFigureOut">
              <a:rPr lang="sk-SK" smtClean="0"/>
              <a:t>24. 10. 2017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49397-BECC-4A44-A030-057BFE8A73F8}" type="slidenum">
              <a:rPr lang="sk-SK" smtClean="0"/>
              <a:t>‹#›</a:t>
            </a:fld>
            <a:endParaRPr lang="sk-SK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83872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3D50-D97B-4C4F-9818-79B6C2F5CDF9}" type="datetimeFigureOut">
              <a:rPr lang="sk-SK" smtClean="0"/>
              <a:t>24. 10. 2017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49397-BECC-4A44-A030-057BFE8A73F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779270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3D50-D97B-4C4F-9818-79B6C2F5CDF9}" type="datetimeFigureOut">
              <a:rPr lang="sk-SK" smtClean="0"/>
              <a:t>24. 10. 2017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49397-BECC-4A44-A030-057BFE8A73F8}" type="slidenum">
              <a:rPr lang="sk-SK" smtClean="0"/>
              <a:t>‹#›</a:t>
            </a:fld>
            <a:endParaRPr lang="sk-SK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27171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3D50-D97B-4C4F-9818-79B6C2F5CDF9}" type="datetimeFigureOut">
              <a:rPr lang="sk-SK" smtClean="0"/>
              <a:t>24. 10. 2017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49397-BECC-4A44-A030-057BFE8A73F8}" type="slidenum">
              <a:rPr lang="sk-SK" smtClean="0"/>
              <a:t>‹#›</a:t>
            </a:fld>
            <a:endParaRPr lang="sk-SK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85912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3D50-D97B-4C4F-9818-79B6C2F5CDF9}" type="datetimeFigureOut">
              <a:rPr lang="sk-SK" smtClean="0"/>
              <a:t>24. 10. 2017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49397-BECC-4A44-A030-057BFE8A73F8}" type="slidenum">
              <a:rPr lang="sk-SK" smtClean="0"/>
              <a:t>‹#›</a:t>
            </a:fld>
            <a:endParaRPr lang="sk-SK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13111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3D50-D97B-4C4F-9818-79B6C2F5CDF9}" type="datetimeFigureOut">
              <a:rPr lang="sk-SK" smtClean="0"/>
              <a:t>24. 10. 2017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49397-BECC-4A44-A030-057BFE8A73F8}" type="slidenum">
              <a:rPr lang="sk-SK" smtClean="0"/>
              <a:t>‹#›</a:t>
            </a:fld>
            <a:endParaRPr lang="sk-SK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0050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3D50-D97B-4C4F-9818-79B6C2F5CDF9}" type="datetimeFigureOut">
              <a:rPr lang="sk-SK" smtClean="0"/>
              <a:t>24. 10. 2017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49397-BECC-4A44-A030-057BFE8A73F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3487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3D50-D97B-4C4F-9818-79B6C2F5CDF9}" type="datetimeFigureOut">
              <a:rPr lang="sk-SK" smtClean="0"/>
              <a:t>24. 10. 2017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49397-BECC-4A44-A030-057BFE8A73F8}" type="slidenum">
              <a:rPr lang="sk-SK" smtClean="0"/>
              <a:t>‹#›</a:t>
            </a:fld>
            <a:endParaRPr lang="sk-SK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6703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3D50-D97B-4C4F-9818-79B6C2F5CDF9}" type="datetimeFigureOut">
              <a:rPr lang="sk-SK" smtClean="0"/>
              <a:t>24. 10. 2017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49397-BECC-4A44-A030-057BFE8A73F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2886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3D50-D97B-4C4F-9818-79B6C2F5CDF9}" type="datetimeFigureOut">
              <a:rPr lang="sk-SK" smtClean="0"/>
              <a:t>24. 10. 2017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49397-BECC-4A44-A030-057BFE8A73F8}" type="slidenum">
              <a:rPr lang="sk-SK" smtClean="0"/>
              <a:t>‹#›</a:t>
            </a:fld>
            <a:endParaRPr lang="sk-SK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5041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3D50-D97B-4C4F-9818-79B6C2F5CDF9}" type="datetimeFigureOut">
              <a:rPr lang="sk-SK" smtClean="0"/>
              <a:t>24. 10. 2017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49397-BECC-4A44-A030-057BFE8A73F8}" type="slidenum">
              <a:rPr lang="sk-SK" smtClean="0"/>
              <a:t>‹#›</a:t>
            </a:fld>
            <a:endParaRPr lang="sk-SK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7909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3D50-D97B-4C4F-9818-79B6C2F5CDF9}" type="datetimeFigureOut">
              <a:rPr lang="sk-SK" smtClean="0"/>
              <a:t>24. 10. 2017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49397-BECC-4A44-A030-057BFE8A73F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57485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3D50-D97B-4C4F-9818-79B6C2F5CDF9}" type="datetimeFigureOut">
              <a:rPr lang="sk-SK" smtClean="0"/>
              <a:t>24. 10. 2017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49397-BECC-4A44-A030-057BFE8A73F8}" type="slidenum">
              <a:rPr lang="sk-SK" smtClean="0"/>
              <a:t>‹#›</a:t>
            </a:fld>
            <a:endParaRPr lang="sk-SK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4695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3D50-D97B-4C4F-9818-79B6C2F5CDF9}" type="datetimeFigureOut">
              <a:rPr lang="sk-SK" smtClean="0"/>
              <a:t>24. 10. 2017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49397-BECC-4A44-A030-057BFE8A73F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70798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8FD3D50-D97B-4C4F-9818-79B6C2F5CDF9}" type="datetimeFigureOut">
              <a:rPr lang="sk-SK" smtClean="0"/>
              <a:t>24. 10. 2017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7549397-BECC-4A44-A030-057BFE8A73F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78766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erasmus.ujs.sk/hu/hallgatoi-mobilitas/tanulmanyi-mobilitas.html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cs.ubbcluj.ro/wp-content/uploads/makovecz-hallgatoi-osztondijprogram-201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299" y="820192"/>
            <a:ext cx="10463129" cy="3955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lokTextu 1"/>
          <p:cNvSpPr txBox="1"/>
          <p:nvPr/>
        </p:nvSpPr>
        <p:spPr>
          <a:xfrm>
            <a:off x="335713" y="4978400"/>
            <a:ext cx="115443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b="1" dirty="0"/>
              <a:t>Kárpát-medencei Felsőoktatási Intézmények Együttműködési Keretprogramja</a:t>
            </a:r>
            <a:endParaRPr lang="sk-SK" sz="3200" b="1" dirty="0"/>
          </a:p>
          <a:p>
            <a:endParaRPr lang="sk-SK" sz="2800" dirty="0"/>
          </a:p>
        </p:txBody>
      </p:sp>
    </p:spTree>
    <p:extLst>
      <p:ext uri="{BB962C8B-B14F-4D97-AF65-F5344CB8AC3E}">
        <p14:creationId xmlns:p14="http://schemas.microsoft.com/office/powerpoint/2010/main" val="26140282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629"/>
    </mc:Choice>
    <mc:Fallback>
      <p:transition spd="slow" advTm="5629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3289300" y="596900"/>
            <a:ext cx="661334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3600" b="1" dirty="0" err="1" smtClean="0"/>
              <a:t>Szegedi</a:t>
            </a:r>
            <a:r>
              <a:rPr lang="sk-SK" sz="3600" b="1" dirty="0" smtClean="0"/>
              <a:t> </a:t>
            </a:r>
            <a:r>
              <a:rPr lang="sk-SK" sz="3600" b="1" dirty="0" err="1" smtClean="0"/>
              <a:t>Tudományegyetem</a:t>
            </a:r>
            <a:endParaRPr lang="sk-SK" sz="3600" b="1" dirty="0" smtClean="0"/>
          </a:p>
          <a:p>
            <a:pPr algn="ctr"/>
            <a:r>
              <a:rPr lang="sk-SK" sz="3600" b="1" dirty="0" err="1" smtClean="0"/>
              <a:t>Jelentkezési</a:t>
            </a:r>
            <a:r>
              <a:rPr lang="sk-SK" sz="3600" b="1" dirty="0" smtClean="0"/>
              <a:t> </a:t>
            </a:r>
            <a:r>
              <a:rPr lang="sk-SK" sz="3600" b="1" dirty="0" err="1" smtClean="0"/>
              <a:t>határidő</a:t>
            </a:r>
            <a:r>
              <a:rPr lang="sk-SK" sz="3600" b="1" dirty="0" smtClean="0"/>
              <a:t>: október 15.</a:t>
            </a:r>
            <a:endParaRPr lang="sk-SK" sz="3600" b="1" dirty="0"/>
          </a:p>
        </p:txBody>
      </p:sp>
      <p:pic>
        <p:nvPicPr>
          <p:cNvPr id="3074" name="Picture 2" descr="http://www.u-szeged.hu/site/upload/2011/08/szembolteljes_kezd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3151" y="2235200"/>
            <a:ext cx="7518400" cy="4064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675269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73"/>
    </mc:Choice>
    <mc:Fallback>
      <p:transition spd="slow" advTm="6073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2806700" y="558800"/>
            <a:ext cx="682359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3600" b="1" dirty="0" err="1" smtClean="0"/>
              <a:t>Széchenyi</a:t>
            </a:r>
            <a:r>
              <a:rPr lang="sk-SK" sz="3600" b="1" dirty="0" smtClean="0"/>
              <a:t> </a:t>
            </a:r>
            <a:r>
              <a:rPr lang="sk-SK" sz="3600" b="1" dirty="0" err="1" smtClean="0"/>
              <a:t>István</a:t>
            </a:r>
            <a:r>
              <a:rPr lang="sk-SK" sz="3600" b="1" dirty="0" smtClean="0"/>
              <a:t> </a:t>
            </a:r>
            <a:r>
              <a:rPr lang="sk-SK" sz="3600" b="1" dirty="0" err="1" smtClean="0"/>
              <a:t>Egyetem</a:t>
            </a:r>
            <a:r>
              <a:rPr lang="sk-SK" sz="3600" b="1" dirty="0" smtClean="0"/>
              <a:t>, </a:t>
            </a:r>
            <a:r>
              <a:rPr lang="sk-SK" sz="3600" b="1" dirty="0" err="1" smtClean="0"/>
              <a:t>Győr</a:t>
            </a:r>
            <a:endParaRPr lang="sk-SK" sz="3600" b="1" dirty="0" smtClean="0"/>
          </a:p>
          <a:p>
            <a:pPr algn="ctr"/>
            <a:r>
              <a:rPr lang="sk-SK" sz="3600" b="1" dirty="0" err="1" smtClean="0"/>
              <a:t>Jelentkezési</a:t>
            </a:r>
            <a:r>
              <a:rPr lang="sk-SK" sz="3600" b="1" dirty="0" smtClean="0"/>
              <a:t> </a:t>
            </a:r>
            <a:r>
              <a:rPr lang="sk-SK" sz="3600" b="1" dirty="0" err="1" smtClean="0"/>
              <a:t>határidő</a:t>
            </a:r>
            <a:r>
              <a:rPr lang="sk-SK" sz="3600" b="1" dirty="0" smtClean="0"/>
              <a:t>: november 1.</a:t>
            </a:r>
            <a:endParaRPr lang="sk-SK" sz="3600" b="1" dirty="0"/>
          </a:p>
        </p:txBody>
      </p:sp>
      <p:pic>
        <p:nvPicPr>
          <p:cNvPr id="1026" name="Picture 2" descr="http://novoferm.hu/images/referenciak/szechenyi-istvan-egyetem/szie_kulso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1" y="2133600"/>
            <a:ext cx="5638800" cy="42291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028" name="Picture 4" descr="http://static3.architectforum.hu/files2012/n00/01/84/29/body/800-7t986p-utt-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5676">
            <a:off x="6303962" y="2299203"/>
            <a:ext cx="5590887" cy="37103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0500765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42"/>
    </mc:Choice>
    <mc:Fallback>
      <p:transition spd="slow" advTm="6042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2806700" y="558800"/>
            <a:ext cx="70736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3600" b="1" dirty="0" smtClean="0"/>
              <a:t>Pécsi </a:t>
            </a:r>
            <a:r>
              <a:rPr lang="sk-SK" sz="3600" b="1" dirty="0" err="1" smtClean="0"/>
              <a:t>Tudományegyetem</a:t>
            </a:r>
            <a:r>
              <a:rPr lang="sk-SK" sz="3600" b="1" dirty="0" smtClean="0"/>
              <a:t>, Pécs</a:t>
            </a:r>
          </a:p>
          <a:p>
            <a:pPr algn="ctr"/>
            <a:r>
              <a:rPr lang="sk-SK" sz="3600" b="1" dirty="0" err="1" smtClean="0"/>
              <a:t>Jelentkezési</a:t>
            </a:r>
            <a:r>
              <a:rPr lang="sk-SK" sz="3600" b="1" dirty="0" smtClean="0"/>
              <a:t> </a:t>
            </a:r>
            <a:r>
              <a:rPr lang="sk-SK" sz="3600" b="1" dirty="0" err="1" smtClean="0"/>
              <a:t>határidő</a:t>
            </a:r>
            <a:r>
              <a:rPr lang="sk-SK" sz="3600" b="1" dirty="0" smtClean="0"/>
              <a:t>: november 20.</a:t>
            </a:r>
            <a:endParaRPr lang="sk-SK" sz="3600" b="1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2100" y="2652930"/>
            <a:ext cx="3167888" cy="201430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600" y="2133600"/>
            <a:ext cx="6228690" cy="415448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5160138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105"/>
    </mc:Choice>
    <mc:Fallback>
      <p:transition spd="slow" advTm="6105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1281614" y="508000"/>
            <a:ext cx="976382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3600" b="1" dirty="0" smtClean="0"/>
              <a:t>ROMÁNIA</a:t>
            </a:r>
          </a:p>
          <a:p>
            <a:pPr algn="ctr"/>
            <a:r>
              <a:rPr lang="sk-SK" sz="3600" b="1" dirty="0" smtClean="0"/>
              <a:t>SAPIENTIA </a:t>
            </a:r>
            <a:r>
              <a:rPr lang="sk-SK" sz="3600" b="1" dirty="0" err="1" smtClean="0"/>
              <a:t>Erdélyi</a:t>
            </a:r>
            <a:r>
              <a:rPr lang="sk-SK" sz="3600" b="1" dirty="0" smtClean="0"/>
              <a:t> </a:t>
            </a:r>
            <a:r>
              <a:rPr lang="sk-SK" sz="3600" b="1" dirty="0" err="1" smtClean="0"/>
              <a:t>Magyar</a:t>
            </a:r>
            <a:r>
              <a:rPr lang="sk-SK" sz="3600" b="1" dirty="0" smtClean="0"/>
              <a:t> </a:t>
            </a:r>
            <a:r>
              <a:rPr lang="sk-SK" sz="3600" b="1" dirty="0" err="1" smtClean="0"/>
              <a:t>Tudományegyetem</a:t>
            </a:r>
            <a:endParaRPr lang="sk-SK" sz="3600" b="1" dirty="0" smtClean="0"/>
          </a:p>
          <a:p>
            <a:pPr algn="ctr"/>
            <a:r>
              <a:rPr lang="sk-SK" sz="3600" b="1" dirty="0" err="1" smtClean="0"/>
              <a:t>Jelentkezési</a:t>
            </a:r>
            <a:r>
              <a:rPr lang="sk-SK" sz="3600" b="1" dirty="0" smtClean="0"/>
              <a:t> </a:t>
            </a:r>
            <a:r>
              <a:rPr lang="sk-SK" sz="3600" b="1" dirty="0" err="1" smtClean="0"/>
              <a:t>határidő</a:t>
            </a:r>
            <a:r>
              <a:rPr lang="sk-SK" sz="3600" b="1" dirty="0" smtClean="0"/>
              <a:t>: november 30.</a:t>
            </a:r>
            <a:endParaRPr lang="sk-SK" sz="3600" b="1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6203" y="2528062"/>
            <a:ext cx="2539238" cy="25392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2" descr="http://www.sapientia.ro/thumbs/page-137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599" y="2654300"/>
            <a:ext cx="7262295" cy="364043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0553444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57"/>
    </mc:Choice>
    <mc:Fallback>
      <p:transition spd="slow" advTm="6057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3111500" y="596900"/>
            <a:ext cx="575606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3600" b="1" dirty="0" smtClean="0"/>
              <a:t>SZERBIA</a:t>
            </a:r>
          </a:p>
          <a:p>
            <a:pPr algn="ctr"/>
            <a:r>
              <a:rPr lang="sk-SK" sz="3600" b="1" dirty="0" err="1" smtClean="0"/>
              <a:t>Szabadkai</a:t>
            </a:r>
            <a:r>
              <a:rPr lang="sk-SK" sz="3600" b="1" dirty="0" smtClean="0"/>
              <a:t> </a:t>
            </a:r>
            <a:r>
              <a:rPr lang="sk-SK" sz="3600" b="1" dirty="0" err="1" smtClean="0"/>
              <a:t>Műszaki</a:t>
            </a:r>
            <a:r>
              <a:rPr lang="sk-SK" sz="3600" b="1" dirty="0" smtClean="0"/>
              <a:t> </a:t>
            </a:r>
            <a:r>
              <a:rPr lang="sk-SK" sz="3600" b="1" dirty="0" err="1" smtClean="0"/>
              <a:t>Főiskola</a:t>
            </a:r>
            <a:endParaRPr lang="sk-SK" sz="3600" b="1" dirty="0"/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1919">
            <a:off x="995361" y="2087025"/>
            <a:ext cx="9988340" cy="39116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0561763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738"/>
    </mc:Choice>
    <mc:Fallback>
      <p:transition spd="slow" advTm="5738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2451100" y="546100"/>
            <a:ext cx="719921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3600" b="1" dirty="0" err="1" smtClean="0"/>
              <a:t>Újvidéki</a:t>
            </a:r>
            <a:r>
              <a:rPr lang="sk-SK" sz="3600" b="1" dirty="0" smtClean="0"/>
              <a:t> </a:t>
            </a:r>
            <a:r>
              <a:rPr lang="sk-SK" sz="3600" b="1" dirty="0" err="1" smtClean="0"/>
              <a:t>Egyetem</a:t>
            </a:r>
            <a:endParaRPr lang="sk-SK" sz="3600" b="1" dirty="0"/>
          </a:p>
          <a:p>
            <a:r>
              <a:rPr lang="sk-SK" sz="3600" b="1" dirty="0" err="1" smtClean="0"/>
              <a:t>Magyar</a:t>
            </a:r>
            <a:r>
              <a:rPr lang="sk-SK" sz="3600" b="1" dirty="0" smtClean="0"/>
              <a:t> </a:t>
            </a:r>
            <a:r>
              <a:rPr lang="sk-SK" sz="3600" b="1" dirty="0" err="1" smtClean="0"/>
              <a:t>Tannyelvű</a:t>
            </a:r>
            <a:r>
              <a:rPr lang="sk-SK" sz="3600" b="1" dirty="0" smtClean="0"/>
              <a:t> </a:t>
            </a:r>
            <a:r>
              <a:rPr lang="sk-SK" sz="3600" b="1" dirty="0" err="1" smtClean="0"/>
              <a:t>Tanítóképző</a:t>
            </a:r>
            <a:r>
              <a:rPr lang="sk-SK" sz="3600" b="1" dirty="0" smtClean="0"/>
              <a:t> Kar</a:t>
            </a:r>
            <a:endParaRPr lang="sk-SK" sz="3600" b="1" dirty="0"/>
          </a:p>
        </p:txBody>
      </p:sp>
      <p:pic>
        <p:nvPicPr>
          <p:cNvPr id="3074" name="Picture 2" descr="http://www.kulturput.rs/wp-content/uploads/2013/11/1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16883">
            <a:off x="4635670" y="2372521"/>
            <a:ext cx="7108938" cy="36877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3" name="Picture 4" descr="Výsledok vyh&amp;lcaron;adávania obrázkov pre dopyt újvidéki egyete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60686">
            <a:off x="544078" y="2444326"/>
            <a:ext cx="4823880" cy="32159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217259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946"/>
    </mc:Choice>
    <mc:Fallback>
      <p:transition spd="slow" advTm="5946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2060388" y="571500"/>
            <a:ext cx="816165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3600" b="1" dirty="0" smtClean="0"/>
              <a:t>UKRAJNA</a:t>
            </a:r>
          </a:p>
          <a:p>
            <a:pPr algn="ctr"/>
            <a:r>
              <a:rPr lang="sk-SK" sz="3600" b="1" dirty="0" smtClean="0"/>
              <a:t>II. </a:t>
            </a:r>
            <a:r>
              <a:rPr lang="sk-SK" sz="3600" b="1" dirty="0" err="1"/>
              <a:t>R</a:t>
            </a:r>
            <a:r>
              <a:rPr lang="sk-SK" sz="3600" b="1" dirty="0" err="1" smtClean="0"/>
              <a:t>ákóczi</a:t>
            </a:r>
            <a:r>
              <a:rPr lang="sk-SK" sz="3600" b="1" dirty="0" smtClean="0"/>
              <a:t> </a:t>
            </a:r>
            <a:r>
              <a:rPr lang="sk-SK" sz="3600" b="1" dirty="0" err="1"/>
              <a:t>F</a:t>
            </a:r>
            <a:r>
              <a:rPr lang="sk-SK" sz="3600" b="1" dirty="0" err="1" smtClean="0"/>
              <a:t>erenc</a:t>
            </a:r>
            <a:r>
              <a:rPr lang="sk-SK" sz="3600" b="1" dirty="0" smtClean="0"/>
              <a:t> </a:t>
            </a:r>
          </a:p>
          <a:p>
            <a:pPr algn="ctr"/>
            <a:r>
              <a:rPr lang="sk-SK" sz="3600" b="1" dirty="0" err="1"/>
              <a:t>K</a:t>
            </a:r>
            <a:r>
              <a:rPr lang="sk-SK" sz="3600" b="1" dirty="0" err="1" smtClean="0"/>
              <a:t>árpátaljai</a:t>
            </a:r>
            <a:r>
              <a:rPr lang="sk-SK" sz="3600" b="1" dirty="0" smtClean="0"/>
              <a:t> </a:t>
            </a:r>
            <a:r>
              <a:rPr lang="sk-SK" sz="3600" b="1" dirty="0" err="1"/>
              <a:t>M</a:t>
            </a:r>
            <a:r>
              <a:rPr lang="sk-SK" sz="3600" b="1" dirty="0" err="1" smtClean="0"/>
              <a:t>agyar</a:t>
            </a:r>
            <a:r>
              <a:rPr lang="sk-SK" sz="3600" b="1" dirty="0" smtClean="0"/>
              <a:t> </a:t>
            </a:r>
            <a:r>
              <a:rPr lang="sk-SK" sz="3600" b="1" dirty="0" err="1" smtClean="0"/>
              <a:t>Főiskola</a:t>
            </a:r>
            <a:r>
              <a:rPr lang="sk-SK" sz="3600" b="1" dirty="0" smtClean="0"/>
              <a:t>, </a:t>
            </a:r>
            <a:r>
              <a:rPr lang="sk-SK" sz="3600" b="1" dirty="0" err="1" smtClean="0"/>
              <a:t>Beregszász</a:t>
            </a:r>
            <a:endParaRPr lang="sk-SK" sz="3600" b="1" dirty="0" smtClean="0"/>
          </a:p>
          <a:p>
            <a:pPr algn="ctr"/>
            <a:r>
              <a:rPr lang="sk-SK" sz="3600" b="1" dirty="0" err="1" smtClean="0"/>
              <a:t>Jelentkezési</a:t>
            </a:r>
            <a:r>
              <a:rPr lang="sk-SK" sz="3600" b="1" dirty="0" smtClean="0"/>
              <a:t> </a:t>
            </a:r>
            <a:r>
              <a:rPr lang="sk-SK" sz="3600" b="1" dirty="0" err="1" smtClean="0"/>
              <a:t>határidő</a:t>
            </a:r>
            <a:r>
              <a:rPr lang="sk-SK" sz="3600" b="1" dirty="0" smtClean="0"/>
              <a:t>: november 10.</a:t>
            </a:r>
          </a:p>
        </p:txBody>
      </p:sp>
      <p:pic>
        <p:nvPicPr>
          <p:cNvPr id="4100" name="Picture 4" descr="http://kmf.uz.ua/hun114/images/stories/logofoiskolane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500" y="269376"/>
            <a:ext cx="1835916" cy="141952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13008">
            <a:off x="3642270" y="2890129"/>
            <a:ext cx="4997890" cy="37484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3398755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33"/>
    </mc:Choice>
    <mc:Fallback>
      <p:transition spd="slow" advTm="6033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850900" y="736600"/>
            <a:ext cx="104775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dirty="0" smtClean="0"/>
              <a:t>MOBILITÁS </a:t>
            </a:r>
            <a:r>
              <a:rPr lang="hu-HU" sz="3600" b="1" dirty="0"/>
              <a:t>ELŐTTI TEENDŐK</a:t>
            </a:r>
            <a:endParaRPr lang="sk-SK" sz="3600" dirty="0"/>
          </a:p>
          <a:p>
            <a:endParaRPr lang="hu-HU" sz="3600" dirty="0" smtClean="0"/>
          </a:p>
          <a:p>
            <a:pPr marL="742950" indent="-742950">
              <a:buFont typeface="+mj-lt"/>
              <a:buAutoNum type="alphaUcPeriod"/>
            </a:pPr>
            <a:r>
              <a:rPr lang="hu-HU" sz="3600" b="1" dirty="0" smtClean="0"/>
              <a:t>Jelentkezőlap</a:t>
            </a:r>
            <a:r>
              <a:rPr lang="hu-HU" sz="3600" dirty="0" smtClean="0"/>
              <a:t> </a:t>
            </a:r>
            <a:r>
              <a:rPr lang="hu-HU" sz="3600" dirty="0"/>
              <a:t>benyújtása az eddigi tanulmányi eredmények kivonatával, önéletrajzzal és motivációs levéllel</a:t>
            </a:r>
            <a:endParaRPr lang="sk-SK" sz="3600" dirty="0"/>
          </a:p>
          <a:p>
            <a:pPr marL="742950" indent="-742950">
              <a:buFont typeface="+mj-lt"/>
              <a:buAutoNum type="alphaUcPeriod"/>
            </a:pPr>
            <a:r>
              <a:rPr lang="hu-HU" sz="3600" dirty="0" smtClean="0"/>
              <a:t>Tervezett </a:t>
            </a:r>
            <a:r>
              <a:rPr lang="hu-HU" sz="3600" dirty="0"/>
              <a:t>mobilitási program összeállítása</a:t>
            </a:r>
            <a:endParaRPr lang="sk-SK" sz="3600" dirty="0"/>
          </a:p>
          <a:p>
            <a:pPr marL="742950" indent="-742950">
              <a:buFont typeface="+mj-lt"/>
              <a:buAutoNum type="alphaUcPeriod"/>
            </a:pPr>
            <a:r>
              <a:rPr lang="hu-HU" sz="3600" b="1" dirty="0" smtClean="0"/>
              <a:t>Támogatási </a:t>
            </a:r>
            <a:r>
              <a:rPr lang="hu-HU" sz="3600" b="1" dirty="0"/>
              <a:t>szerződés </a:t>
            </a:r>
            <a:r>
              <a:rPr lang="hu-HU" sz="3600" dirty="0"/>
              <a:t>kiállítása</a:t>
            </a:r>
            <a:endParaRPr lang="sk-SK" sz="3600" dirty="0"/>
          </a:p>
          <a:p>
            <a:pPr marL="742950" indent="-742950">
              <a:buFont typeface="+mj-lt"/>
              <a:buAutoNum type="alphaUcPeriod"/>
            </a:pPr>
            <a:r>
              <a:rPr lang="hu-HU" sz="3600" dirty="0" smtClean="0"/>
              <a:t>Kapcsolatfelvétel </a:t>
            </a:r>
            <a:r>
              <a:rPr lang="hu-HU" sz="3600" dirty="0"/>
              <a:t>a fogadó intézmény koordinátorával</a:t>
            </a:r>
            <a:endParaRPr lang="sk-SK" sz="3600" dirty="0"/>
          </a:p>
          <a:p>
            <a:pPr marL="742950" indent="-742950">
              <a:buFont typeface="+mj-lt"/>
              <a:buAutoNum type="alphaUcPeriod"/>
            </a:pPr>
            <a:r>
              <a:rPr lang="hu-HU" sz="3600" dirty="0" smtClean="0"/>
              <a:t>Szállás </a:t>
            </a:r>
            <a:r>
              <a:rPr lang="hu-HU" sz="3600" dirty="0"/>
              <a:t>bebiztosítása</a:t>
            </a:r>
            <a:endParaRPr lang="sk-SK" sz="3600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9412915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722"/>
    </mc:Choice>
    <mc:Fallback>
      <p:transition spd="slow" advTm="5722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850900" y="685800"/>
            <a:ext cx="105156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dirty="0" smtClean="0"/>
              <a:t>MOBILITÁS </a:t>
            </a:r>
            <a:r>
              <a:rPr lang="hu-HU" sz="3600" b="1" dirty="0"/>
              <a:t>ALATTI TEENDŐK</a:t>
            </a:r>
            <a:endParaRPr lang="sk-SK" sz="3600" dirty="0"/>
          </a:p>
          <a:p>
            <a:r>
              <a:rPr lang="hu-HU" sz="3600" dirty="0"/>
              <a:t>Bárminemű változás esetén értesíteni a küldő egyetem </a:t>
            </a:r>
            <a:r>
              <a:rPr lang="hu-HU" sz="3600" dirty="0" smtClean="0"/>
              <a:t>koordinátorát.</a:t>
            </a:r>
            <a:endParaRPr lang="sk-SK" sz="3600" dirty="0"/>
          </a:p>
          <a:p>
            <a:r>
              <a:rPr lang="hu-HU" sz="3600" dirty="0"/>
              <a:t> </a:t>
            </a:r>
            <a:endParaRPr lang="sk-SK" sz="3600" dirty="0"/>
          </a:p>
          <a:p>
            <a:endParaRPr lang="hu-HU" sz="3600" b="1" dirty="0" smtClean="0"/>
          </a:p>
          <a:p>
            <a:r>
              <a:rPr lang="hu-HU" sz="3600" b="1" dirty="0" smtClean="0"/>
              <a:t>MOBILITÁS </a:t>
            </a:r>
            <a:r>
              <a:rPr lang="hu-HU" sz="3600" b="1" dirty="0"/>
              <a:t>UTÁNI TEENDŐK</a:t>
            </a:r>
            <a:endParaRPr lang="sk-SK" sz="3600" dirty="0"/>
          </a:p>
          <a:p>
            <a:r>
              <a:rPr lang="hu-HU" sz="3600" dirty="0"/>
              <a:t>Felmutatni a SJE koordinátorának a fogadó intézményben elért eredmények tanulmányi átiratát, </a:t>
            </a:r>
            <a:r>
              <a:rPr lang="hu-HU" sz="3600" dirty="0" smtClean="0"/>
              <a:t>valamint az </a:t>
            </a:r>
            <a:r>
              <a:rPr lang="hu-HU" sz="3600" dirty="0"/>
              <a:t>igazolást a részképzés teljesítéséről. </a:t>
            </a:r>
            <a:endParaRPr lang="sk-SK" sz="3600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9743121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416"/>
    </mc:Choice>
    <mc:Fallback>
      <p:transition spd="slow" advTm="6416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3401367" y="991938"/>
            <a:ext cx="547260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600" b="1" dirty="0" smtClean="0"/>
              <a:t>“</a:t>
            </a:r>
            <a:r>
              <a:rPr lang="hu-HU" sz="3600" b="1" i="1" dirty="0" smtClean="0"/>
              <a:t>Amikor elérjük céljainkat nem az a jutalom, amit kapunk, hanem az, amivé közben válunk…</a:t>
            </a:r>
            <a:r>
              <a:rPr lang="hu-HU" sz="3600" b="1" dirty="0" smtClean="0"/>
              <a:t>” </a:t>
            </a:r>
          </a:p>
          <a:p>
            <a:r>
              <a:rPr lang="hu-HU" sz="3600" b="1" dirty="0" smtClean="0"/>
              <a:t>(Andrew </a:t>
            </a:r>
            <a:r>
              <a:rPr lang="hu-HU" sz="3600" b="1" dirty="0" err="1" smtClean="0"/>
              <a:t>Matthews</a:t>
            </a:r>
            <a:r>
              <a:rPr lang="hu-HU" sz="3600" b="1" dirty="0" smtClean="0"/>
              <a:t>)</a:t>
            </a:r>
          </a:p>
          <a:p>
            <a:pPr algn="ctr"/>
            <a:endParaRPr lang="hu-HU" sz="3600" dirty="0" smtClean="0"/>
          </a:p>
          <a:p>
            <a:pPr algn="ctr"/>
            <a:r>
              <a:rPr lang="hu-HU" sz="3600" dirty="0" smtClean="0"/>
              <a:t>MENJ, MERT A VILÁG A TIÉD-JELENTKEZZ HÁT BÁTRAN</a:t>
            </a:r>
            <a:r>
              <a:rPr lang="sk-SK" sz="3600" dirty="0" smtClean="0"/>
              <a:t>!</a:t>
            </a:r>
            <a:r>
              <a:rPr lang="hu-HU" sz="3600" dirty="0" smtClean="0"/>
              <a:t> </a:t>
            </a:r>
            <a:endParaRPr lang="hu-HU" sz="3600" dirty="0"/>
          </a:p>
        </p:txBody>
      </p:sp>
      <p:pic>
        <p:nvPicPr>
          <p:cNvPr id="3" name="Picture 3" descr="C:\Users\User\Desktop\faliujsagra\vila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24354">
            <a:off x="929042" y="3719318"/>
            <a:ext cx="2193032" cy="18860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4" name="Picture 2" descr="C:\Users\User\Desktop\faliujsagra\smi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13412">
            <a:off x="9258903" y="1211258"/>
            <a:ext cx="1905000" cy="17716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1171275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81"/>
    </mc:Choice>
    <mc:Fallback>
      <p:transition spd="slow" advTm="6081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ýsledok vyh&amp;lcaron;adávania obrázkov pre dopyt emberi er&amp;odblac;források minisztérium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3775" y="658812"/>
            <a:ext cx="5048250" cy="344805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lokTextu 1"/>
          <p:cNvSpPr txBox="1"/>
          <p:nvPr/>
        </p:nvSpPr>
        <p:spPr>
          <a:xfrm>
            <a:off x="584200" y="4483100"/>
            <a:ext cx="109474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dirty="0"/>
              <a:t>Az Emberi Erőforrások Minisztériuma által támogatott együttműködés </a:t>
            </a:r>
            <a:endParaRPr lang="hu-HU" sz="2800" b="1" dirty="0" smtClean="0"/>
          </a:p>
          <a:p>
            <a:pPr algn="ctr"/>
            <a:r>
              <a:rPr lang="hu-HU" sz="2800" b="1" dirty="0" smtClean="0"/>
              <a:t>felsőoktatási </a:t>
            </a:r>
            <a:r>
              <a:rPr lang="hu-HU" sz="2800" b="1" dirty="0"/>
              <a:t>tanulmányi célú </a:t>
            </a:r>
            <a:r>
              <a:rPr lang="hu-HU" sz="2800" b="1" dirty="0" smtClean="0"/>
              <a:t>hallgatói </a:t>
            </a:r>
            <a:r>
              <a:rPr lang="hu-HU" sz="2800" b="1" dirty="0"/>
              <a:t>mobilitások megvalósítására a </a:t>
            </a:r>
            <a:r>
              <a:rPr lang="hu-HU" sz="2800" b="1" dirty="0" smtClean="0"/>
              <a:t>2017/2018 </a:t>
            </a:r>
            <a:r>
              <a:rPr lang="hu-HU" sz="2800" b="1" dirty="0"/>
              <a:t>tanévre </a:t>
            </a:r>
            <a:endParaRPr lang="sk-SK" sz="2800" b="1" dirty="0"/>
          </a:p>
          <a:p>
            <a:endParaRPr lang="sk-SK" b="1" dirty="0"/>
          </a:p>
        </p:txBody>
      </p:sp>
    </p:spTree>
    <p:extLst>
      <p:ext uri="{BB962C8B-B14F-4D97-AF65-F5344CB8AC3E}">
        <p14:creationId xmlns:p14="http://schemas.microsoft.com/office/powerpoint/2010/main" val="25191330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42"/>
    </mc:Choice>
    <mc:Fallback>
      <p:transition spd="slow" advTm="6042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838200" y="914400"/>
            <a:ext cx="10617200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dirty="0" smtClean="0"/>
              <a:t>PÁLYÁZAT </a:t>
            </a:r>
            <a:r>
              <a:rPr lang="hu-HU" sz="3600" b="1" dirty="0"/>
              <a:t>MENETE:</a:t>
            </a:r>
            <a:r>
              <a:rPr lang="hu-HU" sz="3600" dirty="0"/>
              <a:t> </a:t>
            </a:r>
            <a:endParaRPr lang="sk-SK" sz="3600" dirty="0"/>
          </a:p>
          <a:p>
            <a:endParaRPr lang="hu-HU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3600" dirty="0" smtClean="0"/>
              <a:t>folyamatos </a:t>
            </a:r>
            <a:r>
              <a:rPr lang="hu-HU" sz="3600" dirty="0"/>
              <a:t>hallgatói jogviszonyod van a </a:t>
            </a:r>
            <a:r>
              <a:rPr lang="hu-HU" sz="3600" dirty="0" err="1"/>
              <a:t>SJE-vel</a:t>
            </a:r>
            <a:endParaRPr lang="sk-SK" sz="3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3600" dirty="0" smtClean="0"/>
              <a:t>a</a:t>
            </a:r>
            <a:r>
              <a:rPr lang="hu-HU" sz="3600" dirty="0"/>
              <a:t> felsőoktatási tanulmányaid első évében is </a:t>
            </a:r>
            <a:r>
              <a:rPr lang="hu-HU" sz="3600" dirty="0" smtClean="0"/>
              <a:t>kiutazhatsz</a:t>
            </a:r>
            <a:endParaRPr lang="sk-SK" sz="3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3600" b="1" dirty="0" smtClean="0"/>
              <a:t>időtartam</a:t>
            </a:r>
            <a:r>
              <a:rPr lang="hu-HU" sz="3600" b="1" dirty="0"/>
              <a:t>: </a:t>
            </a:r>
            <a:r>
              <a:rPr lang="hu-HU" sz="3600" dirty="0" smtClean="0"/>
              <a:t>képzési </a:t>
            </a:r>
            <a:r>
              <a:rPr lang="hu-HU" sz="3600" dirty="0"/>
              <a:t>ciklusonként (alap, mester, doktori) </a:t>
            </a:r>
            <a:r>
              <a:rPr lang="sk-SK" sz="3600" dirty="0" smtClean="0"/>
              <a:t>1 </a:t>
            </a:r>
            <a:r>
              <a:rPr lang="sk-SK" sz="3600" dirty="0" err="1" smtClean="0"/>
              <a:t>szemeszter</a:t>
            </a:r>
            <a:endParaRPr lang="sk-SK" sz="3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3600" b="1" dirty="0" smtClean="0"/>
              <a:t>az </a:t>
            </a:r>
            <a:r>
              <a:rPr lang="hu-HU" sz="3600" b="1" dirty="0"/>
              <a:t>ösztöndíj elemei: </a:t>
            </a:r>
            <a:r>
              <a:rPr lang="hu-HU" sz="3600" dirty="0"/>
              <a:t>alap ösztöndíjrész, kollégiumi ösztöndíjrész és utazási ösztöndíj</a:t>
            </a:r>
            <a:endParaRPr lang="sk-SK" sz="3600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1748832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81"/>
    </mc:Choice>
    <mc:Fallback>
      <p:transition spd="slow" advTm="6081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977900" y="1663700"/>
            <a:ext cx="10591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sk-SK" sz="3600" dirty="0" smtClean="0"/>
              <a:t>A 2017/18-as </a:t>
            </a:r>
            <a:r>
              <a:rPr lang="sk-SK" sz="3600" dirty="0" err="1" smtClean="0"/>
              <a:t>akadémiai</a:t>
            </a:r>
            <a:r>
              <a:rPr lang="sk-SK" sz="3600" dirty="0" smtClean="0"/>
              <a:t> </a:t>
            </a:r>
            <a:r>
              <a:rPr lang="sk-SK" sz="3600" dirty="0" err="1" smtClean="0"/>
              <a:t>évtől</a:t>
            </a:r>
            <a:r>
              <a:rPr lang="sk-SK" sz="3600" dirty="0" smtClean="0"/>
              <a:t> </a:t>
            </a:r>
            <a:r>
              <a:rPr lang="sk-SK" sz="3600" dirty="0"/>
              <a:t>a</a:t>
            </a:r>
            <a:r>
              <a:rPr lang="sk-SK" sz="3600" dirty="0" smtClean="0"/>
              <a:t> </a:t>
            </a:r>
            <a:r>
              <a:rPr lang="sk-SK" sz="3600" dirty="0" err="1"/>
              <a:t>Makovecz</a:t>
            </a:r>
            <a:r>
              <a:rPr lang="sk-SK" sz="3600" dirty="0"/>
              <a:t> </a:t>
            </a:r>
            <a:r>
              <a:rPr lang="sk-SK" sz="3600" dirty="0" err="1"/>
              <a:t>hallgatói</a:t>
            </a:r>
            <a:r>
              <a:rPr lang="sk-SK" sz="3600" dirty="0"/>
              <a:t> </a:t>
            </a:r>
            <a:r>
              <a:rPr lang="sk-SK" sz="3600" dirty="0" err="1"/>
              <a:t>ösztöndíjprogram</a:t>
            </a:r>
            <a:r>
              <a:rPr lang="sk-SK" sz="3600" dirty="0"/>
              <a:t> </a:t>
            </a:r>
            <a:r>
              <a:rPr lang="sk-SK" sz="3600" dirty="0" err="1"/>
              <a:t>követelményei</a:t>
            </a:r>
            <a:r>
              <a:rPr lang="sk-SK" sz="3600" dirty="0"/>
              <a:t> </a:t>
            </a:r>
            <a:r>
              <a:rPr lang="sk-SK" sz="3600" dirty="0" err="1" smtClean="0"/>
              <a:t>megegyeznek</a:t>
            </a:r>
            <a:r>
              <a:rPr lang="sk-SK" sz="3600" dirty="0" smtClean="0"/>
              <a:t> </a:t>
            </a:r>
            <a:r>
              <a:rPr lang="sk-SK" sz="3600" dirty="0" err="1"/>
              <a:t>az</a:t>
            </a:r>
            <a:r>
              <a:rPr lang="sk-SK" sz="3600" dirty="0"/>
              <a:t> Erasmus+ program </a:t>
            </a:r>
            <a:r>
              <a:rPr lang="sk-SK" sz="3600" dirty="0" err="1"/>
              <a:t>követelményeivel</a:t>
            </a:r>
            <a:r>
              <a:rPr lang="sk-SK" sz="3600" dirty="0" smtClean="0"/>
              <a:t>!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k-SK" sz="3600" dirty="0" err="1" smtClean="0"/>
              <a:t>Bővebb</a:t>
            </a:r>
            <a:r>
              <a:rPr lang="sk-SK" sz="3600" dirty="0"/>
              <a:t> </a:t>
            </a:r>
            <a:r>
              <a:rPr lang="sk-SK" sz="3600" dirty="0" err="1"/>
              <a:t>információ</a:t>
            </a:r>
            <a:r>
              <a:rPr lang="sk-SK" sz="3600" dirty="0" smtClean="0"/>
              <a:t>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k-SK" sz="3600" dirty="0" smtClean="0">
                <a:hlinkClick r:id="rId2"/>
              </a:rPr>
              <a:t>http</a:t>
            </a:r>
            <a:r>
              <a:rPr lang="sk-SK" sz="3600" dirty="0">
                <a:hlinkClick r:id="rId2"/>
              </a:rPr>
              <a:t>://</a:t>
            </a:r>
            <a:r>
              <a:rPr lang="sk-SK" sz="3600" dirty="0" smtClean="0">
                <a:hlinkClick r:id="rId2"/>
              </a:rPr>
              <a:t>erasmus.ujs.sk/hu/hallgatoi-mobilitas/tanulmanyi-mobilitas.html</a:t>
            </a:r>
            <a:endParaRPr lang="sk-SK" sz="360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sk-SK" sz="3600" dirty="0"/>
          </a:p>
        </p:txBody>
      </p:sp>
    </p:spTree>
    <p:extLst>
      <p:ext uri="{BB962C8B-B14F-4D97-AF65-F5344CB8AC3E}">
        <p14:creationId xmlns:p14="http://schemas.microsoft.com/office/powerpoint/2010/main" val="38275310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994"/>
    </mc:Choice>
    <mc:Fallback>
      <p:transition spd="slow" advTm="5994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2748614" y="2692400"/>
            <a:ext cx="633000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3600" b="1" dirty="0" smtClean="0"/>
              <a:t>KIUTAZÁSI LEHETŐSÉGEK</a:t>
            </a:r>
          </a:p>
          <a:p>
            <a:pPr algn="ctr"/>
            <a:r>
              <a:rPr lang="sk-SK" sz="3600" b="1" dirty="0" smtClean="0"/>
              <a:t>MAGYARORSZÁG</a:t>
            </a:r>
            <a:endParaRPr lang="sk-SK" sz="3600" b="1" dirty="0"/>
          </a:p>
        </p:txBody>
      </p:sp>
    </p:spTree>
    <p:extLst>
      <p:ext uri="{BB962C8B-B14F-4D97-AF65-F5344CB8AC3E}">
        <p14:creationId xmlns:p14="http://schemas.microsoft.com/office/powerpoint/2010/main" val="12427518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49"/>
    </mc:Choice>
    <mc:Fallback>
      <p:transition spd="slow" advTm="6049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914400" y="679664"/>
            <a:ext cx="10502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600" b="1" dirty="0" err="1" smtClean="0"/>
              <a:t>Eötvös</a:t>
            </a:r>
            <a:r>
              <a:rPr lang="sk-SK" sz="3600" b="1" dirty="0" smtClean="0"/>
              <a:t> </a:t>
            </a:r>
            <a:r>
              <a:rPr lang="sk-SK" sz="3600" b="1" dirty="0" err="1" smtClean="0"/>
              <a:t>Loránd</a:t>
            </a:r>
            <a:r>
              <a:rPr lang="sk-SK" sz="3600" b="1" dirty="0" smtClean="0"/>
              <a:t> </a:t>
            </a:r>
            <a:r>
              <a:rPr lang="sk-SK" sz="3600" b="1" dirty="0" err="1" smtClean="0"/>
              <a:t>Tudományegyetem</a:t>
            </a:r>
            <a:r>
              <a:rPr lang="sk-SK" sz="3600" b="1" dirty="0" smtClean="0"/>
              <a:t>, </a:t>
            </a:r>
            <a:r>
              <a:rPr lang="sk-SK" sz="3600" b="1" dirty="0" err="1" smtClean="0"/>
              <a:t>Budapest</a:t>
            </a:r>
            <a:endParaRPr lang="sk-SK" sz="3600" b="1" dirty="0" smtClean="0"/>
          </a:p>
          <a:p>
            <a:pPr algn="ctr"/>
            <a:r>
              <a:rPr lang="sk-SK" sz="3600" b="1" dirty="0" err="1" smtClean="0"/>
              <a:t>Jelentkezési</a:t>
            </a:r>
            <a:r>
              <a:rPr lang="sk-SK" sz="3600" b="1" dirty="0" smtClean="0"/>
              <a:t> </a:t>
            </a:r>
            <a:r>
              <a:rPr lang="sk-SK" sz="3600" b="1" dirty="0" err="1" smtClean="0"/>
              <a:t>határidő</a:t>
            </a:r>
            <a:r>
              <a:rPr lang="sk-SK" sz="3600" b="1" dirty="0" smtClean="0"/>
              <a:t>: november 10.</a:t>
            </a:r>
            <a:endParaRPr lang="sk-SK" sz="3600" b="1" dirty="0"/>
          </a:p>
        </p:txBody>
      </p:sp>
      <p:pic>
        <p:nvPicPr>
          <p:cNvPr id="1028" name="Picture 4" descr="http://www.budapest-foto.hu/Budapest%20kepek/ELTE_Muzeum%20korut%204-8_2005%20julius%2030_057_800x6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4661">
            <a:off x="6092884" y="2163456"/>
            <a:ext cx="5648368" cy="42362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49" y="2218978"/>
            <a:ext cx="5727701" cy="412523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2037686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81"/>
    </mc:Choice>
    <mc:Fallback>
      <p:transition spd="slow" advTm="6081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2601777" y="546100"/>
            <a:ext cx="745338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600" b="1" dirty="0" err="1" smtClean="0"/>
              <a:t>Zsigmond</a:t>
            </a:r>
            <a:r>
              <a:rPr lang="sk-SK" sz="3600" b="1" dirty="0" smtClean="0"/>
              <a:t> </a:t>
            </a:r>
            <a:r>
              <a:rPr lang="sk-SK" sz="3600" b="1" dirty="0" err="1" smtClean="0"/>
              <a:t>Király</a:t>
            </a:r>
            <a:r>
              <a:rPr lang="sk-SK" sz="3600" b="1" dirty="0" smtClean="0"/>
              <a:t> </a:t>
            </a:r>
            <a:r>
              <a:rPr lang="sk-SK" sz="3600" b="1" dirty="0" err="1" smtClean="0"/>
              <a:t>Egyetem</a:t>
            </a:r>
            <a:r>
              <a:rPr lang="sk-SK" sz="3600" b="1" dirty="0" smtClean="0"/>
              <a:t>, </a:t>
            </a:r>
            <a:r>
              <a:rPr lang="sk-SK" sz="3600" b="1" dirty="0" err="1" smtClean="0"/>
              <a:t>Budapest</a:t>
            </a:r>
            <a:endParaRPr lang="sk-SK" sz="3600" b="1" dirty="0" smtClean="0"/>
          </a:p>
          <a:p>
            <a:pPr algn="ctr"/>
            <a:r>
              <a:rPr lang="sk-SK" sz="3600" b="1" dirty="0" err="1" smtClean="0"/>
              <a:t>Jelentkezési</a:t>
            </a:r>
            <a:r>
              <a:rPr lang="sk-SK" sz="3600" b="1" dirty="0" smtClean="0"/>
              <a:t> </a:t>
            </a:r>
            <a:r>
              <a:rPr lang="sk-SK" sz="3600" b="1" dirty="0" err="1" smtClean="0"/>
              <a:t>határidő</a:t>
            </a:r>
            <a:r>
              <a:rPr lang="sk-SK" sz="3600" b="1" dirty="0" smtClean="0"/>
              <a:t>: november 15.</a:t>
            </a:r>
            <a:endParaRPr lang="sk-SK" sz="3600" b="1" dirty="0"/>
          </a:p>
        </p:txBody>
      </p:sp>
      <p:pic>
        <p:nvPicPr>
          <p:cNvPr id="6148" name="Picture 4" descr="http://ekladata.com/LywmS_XYdiLf8rgBV4aBtqFFuE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2146300"/>
            <a:ext cx="6355207" cy="421518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6150" name="Picture 6" descr="Výsledok vyh&amp;lcaron;adávania obrázkov pre dopyt zsigmond király egyete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56962">
            <a:off x="7821553" y="2232462"/>
            <a:ext cx="3095625" cy="30956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6819350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611"/>
    </mc:Choice>
    <mc:Fallback>
      <p:transition spd="slow" advTm="5611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2908300" y="635000"/>
            <a:ext cx="68134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600" b="1" dirty="0" err="1" smtClean="0"/>
              <a:t>Eszterházy</a:t>
            </a:r>
            <a:r>
              <a:rPr lang="sk-SK" sz="3600" b="1" dirty="0" smtClean="0"/>
              <a:t> </a:t>
            </a:r>
            <a:r>
              <a:rPr lang="sk-SK" sz="3600" b="1" dirty="0" err="1" smtClean="0"/>
              <a:t>Károly</a:t>
            </a:r>
            <a:r>
              <a:rPr lang="sk-SK" sz="3600" b="1" dirty="0" smtClean="0"/>
              <a:t> </a:t>
            </a:r>
            <a:r>
              <a:rPr lang="sk-SK" sz="3600" b="1" dirty="0" err="1" smtClean="0"/>
              <a:t>Egyetem</a:t>
            </a:r>
            <a:r>
              <a:rPr lang="sk-SK" sz="3600" b="1" dirty="0" smtClean="0"/>
              <a:t>, </a:t>
            </a:r>
            <a:r>
              <a:rPr lang="sk-SK" sz="3600" b="1" dirty="0" err="1" smtClean="0"/>
              <a:t>Eger</a:t>
            </a:r>
            <a:endParaRPr lang="sk-SK" sz="3600" b="1" dirty="0" smtClean="0"/>
          </a:p>
          <a:p>
            <a:pPr algn="ctr"/>
            <a:r>
              <a:rPr lang="sk-SK" sz="3600" b="1" dirty="0" err="1" smtClean="0"/>
              <a:t>Jelentkezési</a:t>
            </a:r>
            <a:r>
              <a:rPr lang="sk-SK" sz="3600" b="1" dirty="0"/>
              <a:t> </a:t>
            </a:r>
            <a:r>
              <a:rPr lang="sk-SK" sz="3600" b="1" dirty="0" err="1" smtClean="0"/>
              <a:t>határidő</a:t>
            </a:r>
            <a:r>
              <a:rPr lang="sk-SK" sz="3600" b="1" dirty="0" smtClean="0"/>
              <a:t>: december 2.</a:t>
            </a:r>
            <a:endParaRPr lang="sk-SK" sz="3600" b="1" dirty="0"/>
          </a:p>
        </p:txBody>
      </p:sp>
      <p:pic>
        <p:nvPicPr>
          <p:cNvPr id="4098" name="Picture 2" descr="http://tovabbtanulas.info/upload/uni/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99" y="2234513"/>
            <a:ext cx="6451601" cy="40322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4100" name="Picture 4" descr="http://m.cdn.blog.hu/he/heveskozelet/image/04_7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4634">
            <a:off x="5435149" y="2359399"/>
            <a:ext cx="6289155" cy="37824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9180366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969"/>
    </mc:Choice>
    <mc:Fallback>
      <p:transition spd="slow" advTm="5969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2436927" y="635000"/>
            <a:ext cx="707366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3600" b="1" dirty="0" err="1" smtClean="0"/>
              <a:t>Debreceni</a:t>
            </a:r>
            <a:r>
              <a:rPr lang="sk-SK" sz="3600" b="1" dirty="0" smtClean="0"/>
              <a:t> </a:t>
            </a:r>
            <a:r>
              <a:rPr lang="sk-SK" sz="3600" b="1" dirty="0" err="1" smtClean="0"/>
              <a:t>Református</a:t>
            </a:r>
            <a:endParaRPr lang="sk-SK" sz="3600" b="1" dirty="0" smtClean="0"/>
          </a:p>
          <a:p>
            <a:pPr algn="ctr"/>
            <a:r>
              <a:rPr lang="sk-SK" sz="3600" b="1" dirty="0" err="1" smtClean="0"/>
              <a:t>Hittudományi</a:t>
            </a:r>
            <a:r>
              <a:rPr lang="sk-SK" sz="3600" b="1" dirty="0" smtClean="0"/>
              <a:t> </a:t>
            </a:r>
            <a:r>
              <a:rPr lang="sk-SK" sz="3600" b="1" dirty="0" err="1" smtClean="0"/>
              <a:t>Egyetem</a:t>
            </a:r>
            <a:endParaRPr lang="sk-SK" sz="3600" b="1" dirty="0" smtClean="0"/>
          </a:p>
          <a:p>
            <a:pPr algn="ctr"/>
            <a:r>
              <a:rPr lang="sk-SK" sz="3600" b="1" dirty="0" err="1" smtClean="0"/>
              <a:t>Jelentkezési</a:t>
            </a:r>
            <a:r>
              <a:rPr lang="sk-SK" sz="3600" b="1" dirty="0" smtClean="0"/>
              <a:t> </a:t>
            </a:r>
            <a:r>
              <a:rPr lang="sk-SK" sz="3600" b="1" dirty="0" err="1" smtClean="0"/>
              <a:t>határidő</a:t>
            </a:r>
            <a:r>
              <a:rPr lang="sk-SK" sz="3600" b="1" dirty="0" smtClean="0"/>
              <a:t>: november 30.</a:t>
            </a:r>
            <a:endParaRPr lang="sk-SK" sz="3600" b="1" dirty="0"/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025" y="2763274"/>
            <a:ext cx="7483476" cy="349228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409684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105"/>
    </mc:Choice>
    <mc:Fallback>
      <p:transition spd="slow" advTm="6105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ký motív">
  <a:themeElements>
    <a:clrScheme name="Organický motív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ký motív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ký motív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977</TotalTime>
  <Words>228</Words>
  <Application>Microsoft Office PowerPoint</Application>
  <PresentationFormat>Širokouhlá</PresentationFormat>
  <Paragraphs>57</Paragraphs>
  <Slides>19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19</vt:i4>
      </vt:variant>
    </vt:vector>
  </HeadingPairs>
  <TitlesOfParts>
    <vt:vector size="23" baseType="lpstr">
      <vt:lpstr>Arial</vt:lpstr>
      <vt:lpstr>Calibri</vt:lpstr>
      <vt:lpstr>Garamond</vt:lpstr>
      <vt:lpstr>Organický motív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kocsisg</dc:creator>
  <cp:lastModifiedBy>kocsisg</cp:lastModifiedBy>
  <cp:revision>54</cp:revision>
  <cp:lastPrinted>2016-11-09T13:30:01Z</cp:lastPrinted>
  <dcterms:created xsi:type="dcterms:W3CDTF">2016-11-08T13:13:13Z</dcterms:created>
  <dcterms:modified xsi:type="dcterms:W3CDTF">2017-10-24T06:29:32Z</dcterms:modified>
</cp:coreProperties>
</file>